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sldIdLst>
    <p:sldId id="373" r:id="rId2"/>
    <p:sldId id="392" r:id="rId3"/>
    <p:sldId id="390" r:id="rId4"/>
    <p:sldId id="322" r:id="rId5"/>
    <p:sldId id="377" r:id="rId6"/>
    <p:sldId id="388" r:id="rId7"/>
    <p:sldId id="323" r:id="rId8"/>
    <p:sldId id="379" r:id="rId9"/>
    <p:sldId id="382" r:id="rId10"/>
    <p:sldId id="380" r:id="rId11"/>
    <p:sldId id="381" r:id="rId12"/>
    <p:sldId id="391" r:id="rId13"/>
    <p:sldId id="393" r:id="rId14"/>
    <p:sldId id="394" r:id="rId15"/>
    <p:sldId id="305" r:id="rId16"/>
    <p:sldId id="306" r:id="rId17"/>
    <p:sldId id="308" r:id="rId18"/>
    <p:sldId id="383" r:id="rId19"/>
    <p:sldId id="384" r:id="rId20"/>
    <p:sldId id="385" r:id="rId21"/>
    <p:sldId id="386" r:id="rId22"/>
    <p:sldId id="389" r:id="rId23"/>
    <p:sldId id="387" r:id="rId24"/>
    <p:sldId id="374" r:id="rId25"/>
    <p:sldId id="375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299B3B-5CAC-4127-9255-2DC54F17C89E}" type="datetimeFigureOut">
              <a:rPr lang="en-US" smtClean="0"/>
              <a:pPr/>
              <a:t>20/11/2017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1176B7-7654-485E-AE5C-7ACD583DF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3109C2C-0305-4AF1-BA0D-4B093AF40785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20/11/2017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20/11/2017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20/11/2017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20/11/2017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20/11/2017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kipedia.com/" TargetMode="External"/><Relationship Id="rId2" Type="http://schemas.openxmlformats.org/officeDocument/2006/relationships/hyperlink" Target="http://www.google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tudymafia.org/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strip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593725"/>
            <a:ext cx="7620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457200" y="762000"/>
            <a:ext cx="8686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  <a:latin typeface="Bookman Old Style" pitchFamily="18" charset="0"/>
                <a:ea typeface="宋体"/>
                <a:cs typeface="宋体"/>
              </a:rPr>
              <a:t>Vidya</a:t>
            </a:r>
            <a:r>
              <a:rPr lang="en-US" sz="2400" b="1" dirty="0" smtClean="0">
                <a:solidFill>
                  <a:schemeClr val="bg1"/>
                </a:solidFill>
                <a:latin typeface="Bookman Old Style" pitchFamily="18" charset="0"/>
                <a:ea typeface="宋体"/>
                <a:cs typeface="宋体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Bookman Old Style" pitchFamily="18" charset="0"/>
                <a:ea typeface="宋体"/>
                <a:cs typeface="宋体"/>
              </a:rPr>
              <a:t>Pratishthan’s</a:t>
            </a:r>
            <a:r>
              <a:rPr lang="en-US" sz="2400" b="1" dirty="0" smtClean="0">
                <a:solidFill>
                  <a:schemeClr val="bg1"/>
                </a:solidFill>
                <a:latin typeface="Bookman Old Style" pitchFamily="18" charset="0"/>
                <a:ea typeface="宋体"/>
                <a:cs typeface="宋体"/>
              </a:rPr>
              <a:t> 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Bookman Old Style" pitchFamily="18" charset="0"/>
                <a:ea typeface="宋体"/>
                <a:cs typeface="宋体"/>
              </a:rPr>
              <a:t>Arts, Science &amp; Commerce College, </a:t>
            </a:r>
            <a:r>
              <a:rPr lang="en-US" sz="2400" b="1" dirty="0" err="1" smtClean="0">
                <a:solidFill>
                  <a:schemeClr val="bg1"/>
                </a:solidFill>
                <a:latin typeface="Bookman Old Style" pitchFamily="18" charset="0"/>
                <a:ea typeface="宋体"/>
                <a:cs typeface="宋体"/>
              </a:rPr>
              <a:t>Baramati</a:t>
            </a:r>
            <a:r>
              <a:rPr lang="en-US" sz="2400" b="1" dirty="0" smtClean="0">
                <a:solidFill>
                  <a:schemeClr val="bg1"/>
                </a:solidFill>
                <a:latin typeface="Bookman Old Style" pitchFamily="18" charset="0"/>
                <a:ea typeface="宋体"/>
                <a:cs typeface="宋体"/>
              </a:rPr>
              <a:t>.</a:t>
            </a:r>
            <a:endParaRPr lang="en-US" sz="2400" b="1" dirty="0">
              <a:solidFill>
                <a:schemeClr val="bg1"/>
              </a:solidFill>
              <a:latin typeface="Bookman Old Style" pitchFamily="18" charset="0"/>
              <a:ea typeface="宋体"/>
              <a:cs typeface="宋体"/>
            </a:endParaRPr>
          </a:p>
        </p:txBody>
      </p:sp>
      <p:sp>
        <p:nvSpPr>
          <p:cNvPr id="3077" name="Text Box 9"/>
          <p:cNvSpPr txBox="1">
            <a:spLocks noChangeArrowheads="1"/>
          </p:cNvSpPr>
          <p:nvPr/>
        </p:nvSpPr>
        <p:spPr bwMode="auto">
          <a:xfrm>
            <a:off x="3657600" y="4876800"/>
            <a:ext cx="5486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 smtClean="0">
                <a:solidFill>
                  <a:schemeClr val="bg1"/>
                </a:solidFill>
              </a:rPr>
              <a:t>Presented By:</a:t>
            </a:r>
            <a:r>
              <a:rPr lang="en-US" sz="1600" b="1" dirty="0">
                <a:solidFill>
                  <a:schemeClr val="bg1"/>
                </a:solidFill>
              </a:rPr>
              <a:t>				</a:t>
            </a:r>
          </a:p>
          <a:p>
            <a:r>
              <a:rPr lang="en-US" sz="1600" b="1" dirty="0" smtClean="0">
                <a:solidFill>
                  <a:schemeClr val="bg1"/>
                </a:solidFill>
              </a:rPr>
              <a:t>Asst. Prof. </a:t>
            </a:r>
            <a:r>
              <a:rPr lang="en-US" sz="1600" b="1" dirty="0" err="1" smtClean="0">
                <a:solidFill>
                  <a:schemeClr val="bg1"/>
                </a:solidFill>
              </a:rPr>
              <a:t>Shinde</a:t>
            </a:r>
            <a:r>
              <a:rPr lang="en-US" sz="1600" b="1" dirty="0" smtClean="0">
                <a:solidFill>
                  <a:schemeClr val="bg1"/>
                </a:solidFill>
              </a:rPr>
              <a:t> V.V.</a:t>
            </a:r>
            <a:r>
              <a:rPr lang="en-US" sz="1600" b="1" dirty="0" smtClean="0">
                <a:solidFill>
                  <a:schemeClr val="bg1"/>
                </a:solidFill>
              </a:rPr>
              <a:t>                                                                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078" name="Rectangle 8"/>
          <p:cNvSpPr>
            <a:spLocks noChangeArrowheads="1"/>
          </p:cNvSpPr>
          <p:nvPr/>
        </p:nvSpPr>
        <p:spPr bwMode="auto">
          <a:xfrm>
            <a:off x="2057400" y="2590800"/>
            <a:ext cx="51054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T.Y.B.B.A.(C.A.)</a:t>
            </a:r>
            <a:endParaRPr lang="en-US" sz="4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Software </a:t>
            </a:r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Testing</a:t>
            </a:r>
            <a:endParaRPr lang="en-US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Introduction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What is Software Testing ?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Objectives of Testing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Goals of Testing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Testing  Methodologies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Software Testing lifecycle – Phases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Testing Levels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Types of Performance Testing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Conclusion</a:t>
            </a:r>
            <a:r>
              <a:rPr lang="en-US" b="1" dirty="0" smtClean="0">
                <a:latin typeface="Times New Roman" pitchFamily="18" charset="0"/>
              </a:rPr>
              <a:t/>
            </a:r>
            <a:br>
              <a:rPr lang="en-US" b="1" dirty="0" smtClean="0">
                <a:latin typeface="Times New Roman" pitchFamily="18" charset="0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Introduction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Testing is a process used to help identify the correctness, completeness and quality of developed computer software. With that in mind, testing can never completely establish the correctness of computer software. </a:t>
            </a:r>
          </a:p>
          <a:p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There are many approaches to software testing from using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alm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tools to automated testing, but effective testing of complex products is essentially a process of investigation, not merely a matter of creating and following rote procedure.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1143000"/>
          </a:xfrm>
        </p:spPr>
        <p:txBody>
          <a:bodyPr>
            <a:normAutofit/>
          </a:bodyPr>
          <a:lstStyle/>
          <a:p>
            <a:r>
              <a:rPr lang="en-US" b="1" dirty="0"/>
              <a:t>What is Software Testing?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3200" dirty="0"/>
              <a:t>  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Executing software in a simulated or real environment, using inputs selected 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somehow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 smtClean="0"/>
              <a:t>Objectives of testing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Blip>
                <a:blip r:embed="rId2"/>
              </a:buBlip>
              <a:defRPr/>
            </a:pPr>
            <a:r>
              <a:rPr lang="en-US" dirty="0" smtClean="0">
                <a:latin typeface="Times New Roman" pitchFamily="18" charset="0"/>
              </a:rPr>
              <a:t> Uncover as many as errors (or bugs) as possible in a given product.</a:t>
            </a:r>
          </a:p>
          <a:p>
            <a:pPr>
              <a:buNone/>
              <a:defRPr/>
            </a:pPr>
            <a:endParaRPr lang="en-US" dirty="0" smtClean="0">
              <a:latin typeface="Times New Roman" pitchFamily="18" charset="0"/>
            </a:endParaRPr>
          </a:p>
          <a:p>
            <a:pPr>
              <a:buBlip>
                <a:blip r:embed="rId2"/>
              </a:buBlip>
              <a:defRPr/>
            </a:pPr>
            <a:r>
              <a:rPr lang="en-US" dirty="0" smtClean="0">
                <a:latin typeface="Times New Roman" pitchFamily="18" charset="0"/>
              </a:rPr>
              <a:t> Demonstrate a given software product matching its requirement specifications.</a:t>
            </a:r>
            <a:br>
              <a:rPr lang="en-US" dirty="0" smtClean="0">
                <a:latin typeface="Times New Roman" pitchFamily="18" charset="0"/>
              </a:rPr>
            </a:br>
            <a:r>
              <a:rPr lang="en-US" dirty="0" smtClean="0">
                <a:latin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</a:rPr>
            </a:br>
            <a:r>
              <a:rPr lang="en-US" dirty="0" smtClean="0">
                <a:latin typeface="Times New Roman" pitchFamily="18" charset="0"/>
              </a:rPr>
              <a:t>  </a:t>
            </a:r>
          </a:p>
          <a:p>
            <a:pPr>
              <a:buBlip>
                <a:blip r:embed="rId2"/>
              </a:buBlip>
              <a:defRPr/>
            </a:pPr>
            <a:r>
              <a:rPr lang="en-US" dirty="0" smtClean="0">
                <a:latin typeface="Times New Roman" pitchFamily="18" charset="0"/>
              </a:rPr>
              <a:t> Validate the quality of a software testing using the minimum cost and efforts.</a:t>
            </a:r>
            <a:br>
              <a:rPr lang="en-US" dirty="0" smtClean="0">
                <a:latin typeface="Times New Roman" pitchFamily="18" charset="0"/>
              </a:rPr>
            </a:br>
            <a:r>
              <a:rPr lang="en-US" dirty="0" smtClean="0">
                <a:latin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</a:rPr>
            </a:br>
            <a:r>
              <a:rPr lang="en-US" dirty="0" smtClean="0">
                <a:latin typeface="Times New Roman" pitchFamily="18" charset="0"/>
              </a:rPr>
              <a:t> </a:t>
            </a:r>
          </a:p>
          <a:p>
            <a:pPr>
              <a:buBlip>
                <a:blip r:embed="rId2"/>
              </a:buBlip>
              <a:defRPr/>
            </a:pPr>
            <a:r>
              <a:rPr lang="en-US" dirty="0" smtClean="0">
                <a:latin typeface="Times New Roman" pitchFamily="18" charset="0"/>
              </a:rPr>
              <a:t> Generate high quality test cases, perform effective tests, and  issue correct and helpful problem reports.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228600"/>
            <a:ext cx="8229600" cy="1295400"/>
          </a:xfrm>
        </p:spPr>
        <p:txBody>
          <a:bodyPr>
            <a:noAutofit/>
          </a:bodyPr>
          <a:lstStyle/>
          <a:p>
            <a:r>
              <a:rPr lang="en-US" b="1" dirty="0" smtClean="0">
                <a:cs typeface="Times New Roman" pitchFamily="18" charset="0"/>
              </a:rPr>
              <a:t/>
            </a:r>
            <a:br>
              <a:rPr lang="en-US" b="1" dirty="0" smtClean="0">
                <a:cs typeface="Times New Roman" pitchFamily="18" charset="0"/>
              </a:rPr>
            </a:br>
            <a:r>
              <a:rPr lang="en-US" b="1" dirty="0" smtClean="0">
                <a:cs typeface="Times New Roman" pitchFamily="18" charset="0"/>
              </a:rPr>
              <a:t/>
            </a:r>
            <a:br>
              <a:rPr lang="en-US" b="1" dirty="0" smtClean="0">
                <a:cs typeface="Times New Roman" pitchFamily="18" charset="0"/>
              </a:rPr>
            </a:br>
            <a:r>
              <a:rPr lang="en-US" b="1" dirty="0" smtClean="0">
                <a:cs typeface="Times New Roman" pitchFamily="18" charset="0"/>
              </a:rPr>
              <a:t/>
            </a:r>
            <a:br>
              <a:rPr lang="en-US" b="1" dirty="0" smtClean="0">
                <a:cs typeface="Times New Roman" pitchFamily="18" charset="0"/>
              </a:rPr>
            </a:br>
            <a:r>
              <a:rPr lang="en-US" b="1" dirty="0" smtClean="0">
                <a:cs typeface="Times New Roman" pitchFamily="18" charset="0"/>
              </a:rPr>
              <a:t>      </a:t>
            </a:r>
            <a:r>
              <a:rPr lang="en-US" b="1" dirty="0" smtClean="0">
                <a:cs typeface="Calibri" pitchFamily="34" charset="0"/>
              </a:rPr>
              <a:t>Error, Bug, Fault &amp; Failure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  <a:buClr>
                <a:schemeClr val="hlink"/>
              </a:buClr>
              <a:buNone/>
              <a:defRPr/>
            </a:pPr>
            <a:r>
              <a:rPr lang="en-US" b="1" dirty="0" smtClean="0">
                <a:latin typeface="Times New Roman" pitchFamily="18" charset="0"/>
              </a:rPr>
              <a:t>Error : </a:t>
            </a:r>
            <a:r>
              <a:rPr lang="en-US" dirty="0" smtClean="0">
                <a:latin typeface="Times New Roman" pitchFamily="18" charset="0"/>
              </a:rPr>
              <a:t>It is a human action that produces the incorrect       result that produces a fault.</a:t>
            </a:r>
          </a:p>
          <a:p>
            <a:pPr>
              <a:spcBef>
                <a:spcPct val="50000"/>
              </a:spcBef>
              <a:buClr>
                <a:schemeClr val="hlink"/>
              </a:buClr>
              <a:buNone/>
              <a:defRPr/>
            </a:pPr>
            <a:r>
              <a:rPr lang="en-US" b="1" dirty="0" smtClean="0">
                <a:latin typeface="Times New Roman" pitchFamily="18" charset="0"/>
              </a:rPr>
              <a:t>Bug : </a:t>
            </a:r>
            <a:r>
              <a:rPr lang="en-US" dirty="0" smtClean="0">
                <a:latin typeface="Times New Roman" pitchFamily="18" charset="0"/>
              </a:rPr>
              <a:t>The presence of error at the time of execution of the software.</a:t>
            </a:r>
          </a:p>
          <a:p>
            <a:pPr>
              <a:spcBef>
                <a:spcPct val="50000"/>
              </a:spcBef>
              <a:buClr>
                <a:schemeClr val="hlink"/>
              </a:buClr>
              <a:buNone/>
              <a:defRPr/>
            </a:pPr>
            <a:r>
              <a:rPr lang="en-US" b="1" dirty="0" smtClean="0">
                <a:latin typeface="Times New Roman" pitchFamily="18" charset="0"/>
              </a:rPr>
              <a:t>Fault  : </a:t>
            </a:r>
            <a:r>
              <a:rPr lang="en-US" dirty="0" smtClean="0">
                <a:latin typeface="Times New Roman" pitchFamily="18" charset="0"/>
              </a:rPr>
              <a:t>State of software caused by an error.</a:t>
            </a:r>
          </a:p>
          <a:p>
            <a:pPr>
              <a:spcBef>
                <a:spcPct val="50000"/>
              </a:spcBef>
              <a:buClr>
                <a:schemeClr val="hlink"/>
              </a:buClr>
              <a:buNone/>
              <a:defRPr/>
            </a:pPr>
            <a:r>
              <a:rPr lang="en-US" b="1" dirty="0" smtClean="0">
                <a:latin typeface="Times New Roman" pitchFamily="18" charset="0"/>
              </a:rPr>
              <a:t>Failure : </a:t>
            </a:r>
            <a:r>
              <a:rPr lang="en-US" dirty="0" smtClean="0">
                <a:latin typeface="Times New Roman" pitchFamily="18" charset="0"/>
              </a:rPr>
              <a:t>Deviation of the software from its expected result. It is an event.</a:t>
            </a:r>
          </a:p>
          <a:p>
            <a:pPr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dirty="0"/>
              <a:t>Goals of Testing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828800"/>
            <a:ext cx="8153400" cy="411480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Detect faults </a:t>
            </a: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Establish confidence in software</a:t>
            </a: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Evaluate properties of software</a:t>
            </a:r>
          </a:p>
          <a:p>
            <a:pPr lvl="1"/>
            <a:r>
              <a:rPr lang="en-US" dirty="0">
                <a:latin typeface="Times New Roman" pitchFamily="18" charset="0"/>
                <a:cs typeface="Times New Roman" pitchFamily="18" charset="0"/>
              </a:rPr>
              <a:t>Reliability</a:t>
            </a:r>
          </a:p>
          <a:p>
            <a:pPr lvl="1"/>
            <a:r>
              <a:rPr lang="en-US" dirty="0">
                <a:latin typeface="Times New Roman" pitchFamily="18" charset="0"/>
                <a:cs typeface="Times New Roman" pitchFamily="18" charset="0"/>
              </a:rPr>
              <a:t>Performance</a:t>
            </a:r>
          </a:p>
          <a:p>
            <a:pPr lvl="1"/>
            <a:r>
              <a:rPr lang="en-US" dirty="0">
                <a:latin typeface="Times New Roman" pitchFamily="18" charset="0"/>
                <a:cs typeface="Times New Roman" pitchFamily="18" charset="0"/>
              </a:rPr>
              <a:t>Memory Usage</a:t>
            </a:r>
          </a:p>
          <a:p>
            <a:pPr lvl="1"/>
            <a:r>
              <a:rPr lang="en-US" dirty="0">
                <a:latin typeface="Times New Roman" pitchFamily="18" charset="0"/>
                <a:cs typeface="Times New Roman" pitchFamily="18" charset="0"/>
              </a:rPr>
              <a:t>Security</a:t>
            </a:r>
          </a:p>
          <a:p>
            <a:pPr lvl="1"/>
            <a:r>
              <a:rPr lang="en-US" dirty="0">
                <a:latin typeface="Times New Roman" pitchFamily="18" charset="0"/>
                <a:cs typeface="Times New Roman" pitchFamily="18" charset="0"/>
              </a:rPr>
              <a:t>Usability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Testing  Methodologies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/>
          <a:p>
            <a:pPr lvl="0"/>
            <a:r>
              <a:rPr lang="en-US" dirty="0" smtClean="0"/>
              <a:t>White box testing</a:t>
            </a:r>
          </a:p>
          <a:p>
            <a:pPr lvl="0"/>
            <a:r>
              <a:rPr lang="en-US" dirty="0" smtClean="0"/>
              <a:t>Black-box testing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pPr marL="804863" indent="-454025">
              <a:defRPr/>
            </a:pP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White box testing</a:t>
            </a:r>
          </a:p>
          <a:p>
            <a:pPr marL="804863" indent="-454025"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Knowledge of the internal program design and code required.</a:t>
            </a:r>
          </a:p>
          <a:p>
            <a:pPr marL="804863" indent="-454025"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Tests are based on coverage of code                     statements, branches, paths, conditions.</a:t>
            </a:r>
          </a:p>
          <a:p>
            <a:pPr marL="804863" indent="-454025">
              <a:buClr>
                <a:schemeClr val="tx1"/>
              </a:buClr>
              <a:buNone/>
              <a:defRPr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804863" indent="-454025">
              <a:defRPr/>
            </a:pP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Black box testing</a:t>
            </a:r>
          </a:p>
          <a:p>
            <a:pPr marL="804863" indent="-454025">
              <a:buFont typeface="Wingdings" pitchFamily="2" charset="2"/>
              <a:buChar char="§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No knowledge of internal program design or code required.</a:t>
            </a:r>
          </a:p>
          <a:p>
            <a:pPr marL="804863" indent="-454025">
              <a:buFont typeface="Wingdings" pitchFamily="2" charset="2"/>
              <a:buChar char="§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Tests are based on requirements and functionality.</a:t>
            </a:r>
          </a:p>
          <a:p>
            <a:pPr marL="804863" indent="-454025">
              <a:defRPr/>
            </a:pPr>
            <a:endParaRPr lang="en-US" sz="4400" b="1" dirty="0" smtClean="0">
              <a:solidFill>
                <a:schemeClr val="accent5">
                  <a:lumMod val="50000"/>
                </a:schemeClr>
              </a:solidFill>
              <a:latin typeface="Calibri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46760"/>
          </a:xfrm>
        </p:spPr>
        <p:txBody>
          <a:bodyPr/>
          <a:lstStyle/>
          <a:p>
            <a:r>
              <a:rPr lang="en-US" b="1" dirty="0" smtClean="0"/>
              <a:t>White-box Testing</a:t>
            </a:r>
            <a:endParaRPr lang="en-US" b="1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81000" y="1676400"/>
            <a:ext cx="8001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46760"/>
          </a:xfrm>
        </p:spPr>
        <p:txBody>
          <a:bodyPr/>
          <a:lstStyle/>
          <a:p>
            <a:pPr lvl="0"/>
            <a:r>
              <a:rPr lang="en-US" b="1" dirty="0" smtClean="0"/>
              <a:t>Black-box testing</a:t>
            </a:r>
          </a:p>
        </p:txBody>
      </p:sp>
      <p:pic>
        <p:nvPicPr>
          <p:cNvPr id="4" name="Picture 2" descr="http://www.ltp.lv/cd/EN/www.innosupport.net/webhelp/wso/user/firma_3/3_1_black_box_method01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76400"/>
            <a:ext cx="8305800" cy="472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7239000" cy="146304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itchFamily="18" charset="0"/>
              </a:rPr>
              <a:t>Software Testing lifecycle - Phases</a:t>
            </a:r>
            <a:br>
              <a:rPr lang="en-US" b="1" dirty="0" smtClean="0">
                <a:latin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81000" y="1600200"/>
            <a:ext cx="9067800" cy="4525963"/>
          </a:xfrm>
        </p:spPr>
        <p:txBody>
          <a:bodyPr>
            <a:normAutofit fontScale="92500" lnSpcReduction="10000"/>
          </a:bodyPr>
          <a:lstStyle/>
          <a:p>
            <a:pPr marL="2344738" lvl="4" indent="-515938">
              <a:buSzPct val="125000"/>
              <a:buFontTx/>
              <a:buChar char="•"/>
              <a:tabLst>
                <a:tab pos="457200" algn="l"/>
              </a:tabLst>
            </a:pPr>
            <a:r>
              <a:rPr lang="en-US" sz="3200" dirty="0" smtClean="0">
                <a:latin typeface="Times New Roman" pitchFamily="18" charset="0"/>
              </a:rPr>
              <a:t>Requirements study</a:t>
            </a:r>
          </a:p>
          <a:p>
            <a:pPr marL="2344738" lvl="4" indent="-515938">
              <a:buSzPct val="125000"/>
              <a:tabLst>
                <a:tab pos="457200" algn="l"/>
              </a:tabLst>
            </a:pPr>
            <a:endParaRPr lang="en-US" sz="3200" dirty="0" smtClean="0">
              <a:latin typeface="Times New Roman" pitchFamily="18" charset="0"/>
            </a:endParaRPr>
          </a:p>
          <a:p>
            <a:pPr marL="2344738" lvl="4" indent="-515938">
              <a:buSzPct val="125000"/>
              <a:buFontTx/>
              <a:buChar char="•"/>
              <a:tabLst>
                <a:tab pos="457200" algn="l"/>
              </a:tabLst>
            </a:pPr>
            <a:r>
              <a:rPr lang="en-US" sz="3200" dirty="0" smtClean="0">
                <a:latin typeface="Times New Roman" pitchFamily="18" charset="0"/>
              </a:rPr>
              <a:t>Test Case Design and Development</a:t>
            </a:r>
          </a:p>
          <a:p>
            <a:pPr marL="2344738" lvl="4" indent="-515938">
              <a:buSzPct val="125000"/>
              <a:tabLst>
                <a:tab pos="457200" algn="l"/>
              </a:tabLst>
            </a:pPr>
            <a:endParaRPr lang="en-US" sz="3200" dirty="0" smtClean="0">
              <a:latin typeface="Times New Roman" pitchFamily="18" charset="0"/>
            </a:endParaRPr>
          </a:p>
          <a:p>
            <a:pPr marL="2344738" lvl="4" indent="-515938">
              <a:buSzPct val="125000"/>
              <a:buFontTx/>
              <a:buChar char="•"/>
              <a:tabLst>
                <a:tab pos="457200" algn="l"/>
              </a:tabLst>
            </a:pPr>
            <a:r>
              <a:rPr lang="en-US" sz="3200" dirty="0" smtClean="0">
                <a:latin typeface="Times New Roman" pitchFamily="18" charset="0"/>
              </a:rPr>
              <a:t>Test Execution</a:t>
            </a:r>
          </a:p>
          <a:p>
            <a:pPr marL="2344738" lvl="4" indent="-515938">
              <a:buSzPct val="125000"/>
              <a:tabLst>
                <a:tab pos="457200" algn="l"/>
              </a:tabLst>
            </a:pPr>
            <a:endParaRPr lang="en-US" sz="3200" dirty="0" smtClean="0">
              <a:latin typeface="Times New Roman" pitchFamily="18" charset="0"/>
            </a:endParaRPr>
          </a:p>
          <a:p>
            <a:pPr marL="2344738" lvl="4" indent="-515938">
              <a:buSzPct val="125000"/>
              <a:buFontTx/>
              <a:buChar char="•"/>
              <a:tabLst>
                <a:tab pos="457200" algn="l"/>
              </a:tabLst>
            </a:pPr>
            <a:r>
              <a:rPr lang="en-US" sz="3200" dirty="0" smtClean="0">
                <a:latin typeface="Times New Roman" pitchFamily="18" charset="0"/>
              </a:rPr>
              <a:t>Test Closure</a:t>
            </a:r>
          </a:p>
          <a:p>
            <a:pPr marL="2344738" lvl="4" indent="-515938">
              <a:buSzPct val="125000"/>
              <a:tabLst>
                <a:tab pos="457200" algn="l"/>
              </a:tabLst>
            </a:pPr>
            <a:endParaRPr lang="en-US" sz="3200" dirty="0" smtClean="0">
              <a:latin typeface="Times New Roman" pitchFamily="18" charset="0"/>
            </a:endParaRPr>
          </a:p>
          <a:p>
            <a:pPr marL="2344738" lvl="4" indent="-515938">
              <a:buSzPct val="125000"/>
              <a:buFontTx/>
              <a:buChar char="•"/>
              <a:tabLst>
                <a:tab pos="457200" algn="l"/>
              </a:tabLst>
            </a:pPr>
            <a:r>
              <a:rPr lang="en-US" sz="3200" dirty="0" smtClean="0">
                <a:latin typeface="Times New Roman" pitchFamily="18" charset="0"/>
              </a:rPr>
              <a:t>Test Process Analysis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Requirements study</a:t>
            </a:r>
            <a:br>
              <a:rPr lang="en-US" sz="4000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>
                <a:latin typeface="Times New Roman" pitchFamily="18" charset="0"/>
              </a:rPr>
              <a:t>Testing Cycle starts with the study of client’s requirements.</a:t>
            </a:r>
          </a:p>
          <a:p>
            <a:pPr>
              <a:lnSpc>
                <a:spcPct val="80000"/>
              </a:lnSpc>
            </a:pPr>
            <a:endParaRPr lang="en-US" dirty="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latin typeface="Times New Roman" pitchFamily="18" charset="0"/>
              </a:rPr>
              <a:t>Understanding of the requirements is very essential for testing the product.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Analysis &amp; Planning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>
              <a:buClr>
                <a:schemeClr val="tx1"/>
              </a:buClr>
            </a:pPr>
            <a:r>
              <a:rPr lang="en-US" sz="3200" dirty="0" smtClean="0">
                <a:latin typeface="Times New Roman" pitchFamily="18" charset="0"/>
              </a:rPr>
              <a:t>Test objective and coverage</a:t>
            </a:r>
          </a:p>
          <a:p>
            <a:pPr lvl="2">
              <a:buClr>
                <a:schemeClr val="tx1"/>
              </a:buClr>
            </a:pPr>
            <a:r>
              <a:rPr lang="en-US" sz="3200" dirty="0" smtClean="0">
                <a:latin typeface="Times New Roman" pitchFamily="18" charset="0"/>
              </a:rPr>
              <a:t>Overall schedule</a:t>
            </a:r>
          </a:p>
          <a:p>
            <a:pPr lvl="2">
              <a:buClr>
                <a:schemeClr val="tx1"/>
              </a:buClr>
            </a:pPr>
            <a:r>
              <a:rPr lang="en-US" sz="3200" dirty="0" smtClean="0">
                <a:latin typeface="Times New Roman" pitchFamily="18" charset="0"/>
              </a:rPr>
              <a:t>Standards and Methodologies</a:t>
            </a:r>
          </a:p>
          <a:p>
            <a:pPr lvl="2">
              <a:buClr>
                <a:schemeClr val="tx1"/>
              </a:buClr>
            </a:pPr>
            <a:r>
              <a:rPr lang="en-US" sz="3200" dirty="0" smtClean="0">
                <a:latin typeface="Times New Roman" pitchFamily="18" charset="0"/>
              </a:rPr>
              <a:t>Resources required, including necessary training</a:t>
            </a:r>
          </a:p>
          <a:p>
            <a:pPr lvl="2">
              <a:buClr>
                <a:schemeClr val="tx1"/>
              </a:buClr>
            </a:pPr>
            <a:r>
              <a:rPr lang="en-US" sz="3200" dirty="0" smtClean="0">
                <a:latin typeface="Times New Roman" pitchFamily="18" charset="0"/>
              </a:rPr>
              <a:t>Roles and responsibilities of the team members</a:t>
            </a:r>
          </a:p>
          <a:p>
            <a:pPr lvl="2">
              <a:buClr>
                <a:schemeClr val="tx1"/>
              </a:buClr>
            </a:pPr>
            <a:r>
              <a:rPr lang="en-US" sz="3200" dirty="0" smtClean="0">
                <a:latin typeface="Times New Roman" pitchFamily="18" charset="0"/>
              </a:rPr>
              <a:t>Tools used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457200"/>
            <a:ext cx="8229600" cy="59436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3600" b="1" dirty="0" smtClean="0">
                <a:latin typeface="+mj-lt"/>
              </a:rPr>
              <a:t>Test Case Design and Development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3600" b="1" dirty="0" smtClean="0">
              <a:solidFill>
                <a:srgbClr val="FF9900"/>
              </a:solidFill>
              <a:latin typeface="Times New Roman" pitchFamily="18" charset="0"/>
            </a:endParaRPr>
          </a:p>
          <a:p>
            <a:pPr lvl="3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</a:rPr>
              <a:t>Component Identification</a:t>
            </a:r>
          </a:p>
          <a:p>
            <a:pPr lvl="3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</a:rPr>
              <a:t>Test Specification Design</a:t>
            </a:r>
          </a:p>
          <a:p>
            <a:pPr lvl="3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</a:rPr>
              <a:t>Test Specification Review</a:t>
            </a:r>
          </a:p>
          <a:p>
            <a:pPr lvl="3">
              <a:lnSpc>
                <a:spcPct val="80000"/>
              </a:lnSpc>
            </a:pPr>
            <a:endParaRPr lang="en-US" sz="36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3600" b="1" dirty="0">
                <a:latin typeface="+mj-lt"/>
              </a:rPr>
              <a:t>Test Execution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3600" b="1" dirty="0">
              <a:solidFill>
                <a:srgbClr val="FF9900"/>
              </a:solidFill>
              <a:latin typeface="Times New Roman" pitchFamily="18" charset="0"/>
            </a:endParaRPr>
          </a:p>
          <a:p>
            <a:pPr lvl="3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3200" dirty="0">
                <a:solidFill>
                  <a:schemeClr val="tx1"/>
                </a:solidFill>
                <a:latin typeface="Times New Roman" pitchFamily="18" charset="0"/>
              </a:rPr>
              <a:t>Code Review</a:t>
            </a:r>
          </a:p>
          <a:p>
            <a:pPr lvl="3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3200" dirty="0">
                <a:solidFill>
                  <a:schemeClr val="tx1"/>
                </a:solidFill>
                <a:latin typeface="Times New Roman" pitchFamily="18" charset="0"/>
              </a:rPr>
              <a:t>Test execution and evaluation</a:t>
            </a:r>
          </a:p>
          <a:p>
            <a:pPr lvl="3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3200" dirty="0">
                <a:solidFill>
                  <a:schemeClr val="tx1"/>
                </a:solidFill>
                <a:latin typeface="Times New Roman" pitchFamily="18" charset="0"/>
              </a:rPr>
              <a:t>Performance and simulation</a:t>
            </a:r>
            <a:endParaRPr lang="en-US" sz="3200" b="1" dirty="0">
              <a:solidFill>
                <a:schemeClr val="tx1"/>
              </a:solidFill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idx="1"/>
          </p:nvPr>
        </p:nvSpPr>
        <p:spPr>
          <a:xfrm>
            <a:off x="152400" y="685800"/>
            <a:ext cx="8839200" cy="5562600"/>
          </a:xfrm>
        </p:spPr>
        <p:txBody>
          <a:bodyPr/>
          <a:lstStyle/>
          <a:p>
            <a:pPr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600" b="1" dirty="0">
                <a:latin typeface="+mj-lt"/>
              </a:rPr>
              <a:t>Test Closure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endParaRPr lang="en-US" b="1" dirty="0">
              <a:solidFill>
                <a:srgbClr val="FF9900"/>
              </a:solidFill>
              <a:latin typeface="Times New Roman" pitchFamily="18" charset="0"/>
            </a:endParaRPr>
          </a:p>
          <a:p>
            <a:pPr lvl="3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800" dirty="0">
                <a:solidFill>
                  <a:schemeClr val="tx1"/>
                </a:solidFill>
                <a:latin typeface="Times New Roman" pitchFamily="18" charset="0"/>
              </a:rPr>
              <a:t>Test summary report</a:t>
            </a:r>
          </a:p>
          <a:p>
            <a:pPr lvl="3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800" dirty="0">
                <a:solidFill>
                  <a:schemeClr val="tx1"/>
                </a:solidFill>
                <a:latin typeface="Times New Roman" pitchFamily="18" charset="0"/>
              </a:rPr>
              <a:t>Project De-brief</a:t>
            </a:r>
          </a:p>
          <a:p>
            <a:pPr lvl="3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US" sz="2800" dirty="0">
                <a:solidFill>
                  <a:schemeClr val="tx1"/>
                </a:solidFill>
                <a:latin typeface="Times New Roman" pitchFamily="18" charset="0"/>
              </a:rPr>
              <a:t>Project Documentation</a:t>
            </a:r>
          </a:p>
          <a:p>
            <a:pPr lvl="3">
              <a:lnSpc>
                <a:spcPct val="80000"/>
              </a:lnSpc>
            </a:pPr>
            <a:endParaRPr lang="en-US" sz="3200" b="1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3600" b="1" dirty="0">
                <a:latin typeface="+mj-lt"/>
              </a:rPr>
              <a:t>Test Process Analysis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800" b="1" dirty="0">
              <a:solidFill>
                <a:srgbClr val="FF9900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>
                <a:latin typeface="Times New Roman" pitchFamily="18" charset="0"/>
              </a:rPr>
              <a:t>		Analysis done on the reports and improving the application’s performance by implementing new technology and additional features.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1"/>
            <a:ext cx="8229600" cy="609600"/>
          </a:xfrm>
        </p:spPr>
        <p:txBody>
          <a:bodyPr>
            <a:normAutofit/>
          </a:bodyPr>
          <a:lstStyle/>
          <a:p>
            <a:r>
              <a:rPr lang="en-US" b="1" dirty="0">
                <a:effectLst/>
              </a:rPr>
              <a:t>Testing Levels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0" y="1981200"/>
            <a:ext cx="8686800" cy="4144963"/>
          </a:xfrm>
        </p:spPr>
        <p:txBody>
          <a:bodyPr/>
          <a:lstStyle/>
          <a:p>
            <a:pPr marL="1023938" indent="463550">
              <a:buClr>
                <a:schemeClr val="tx1"/>
              </a:buClr>
              <a:buFontTx/>
              <a:buChar char="•"/>
            </a:pPr>
            <a:r>
              <a:rPr lang="en-US" dirty="0">
                <a:latin typeface="Times New Roman" pitchFamily="18" charset="0"/>
              </a:rPr>
              <a:t>Unit testing</a:t>
            </a:r>
          </a:p>
          <a:p>
            <a:pPr marL="1023938" indent="463550">
              <a:buClr>
                <a:schemeClr val="tx1"/>
              </a:buClr>
              <a:buFontTx/>
              <a:buChar char="•"/>
            </a:pPr>
            <a:r>
              <a:rPr lang="en-US" dirty="0">
                <a:latin typeface="Times New Roman" pitchFamily="18" charset="0"/>
              </a:rPr>
              <a:t>Integration testing </a:t>
            </a:r>
          </a:p>
          <a:p>
            <a:pPr marL="1023938" indent="463550">
              <a:buClr>
                <a:schemeClr val="tx1"/>
              </a:buClr>
              <a:buFontTx/>
              <a:buChar char="•"/>
            </a:pPr>
            <a:r>
              <a:rPr lang="en-US" dirty="0">
                <a:latin typeface="Times New Roman" pitchFamily="18" charset="0"/>
              </a:rPr>
              <a:t>System </a:t>
            </a:r>
            <a:r>
              <a:rPr lang="en-US" dirty="0" smtClean="0">
                <a:latin typeface="Times New Roman" pitchFamily="18" charset="0"/>
              </a:rPr>
              <a:t>testing</a:t>
            </a:r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10400" cy="1143000"/>
          </a:xfrm>
        </p:spPr>
        <p:txBody>
          <a:bodyPr/>
          <a:lstStyle/>
          <a:p>
            <a:pPr marL="1023938" indent="463550">
              <a:buClr>
                <a:schemeClr val="tx1"/>
              </a:buClr>
            </a:pPr>
            <a:r>
              <a:rPr lang="en-US" b="1" dirty="0" smtClean="0"/>
              <a:t>Unit testing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fontAlgn="auto">
              <a:spcBef>
                <a:spcPct val="50000"/>
              </a:spcBef>
              <a:spcAft>
                <a:spcPts val="0"/>
              </a:spcAft>
              <a:buClr>
                <a:schemeClr val="hlink"/>
              </a:buClr>
              <a:buSzPct val="70000"/>
              <a:buFontTx/>
              <a:buBlip>
                <a:blip r:embed="rId2"/>
              </a:buBlip>
              <a:defRPr/>
            </a:pPr>
            <a:r>
              <a:rPr lang="en-US" dirty="0" smtClean="0">
                <a:latin typeface="Times New Roman" pitchFamily="18" charset="0"/>
              </a:rPr>
              <a:t>Tests each module individually.</a:t>
            </a:r>
          </a:p>
          <a:p>
            <a:pPr marL="457200" indent="-457200" fontAlgn="auto">
              <a:spcBef>
                <a:spcPct val="50000"/>
              </a:spcBef>
              <a:spcAft>
                <a:spcPts val="0"/>
              </a:spcAft>
              <a:buClr>
                <a:schemeClr val="hlink"/>
              </a:buClr>
              <a:buSzPct val="70000"/>
              <a:buFontTx/>
              <a:buBlip>
                <a:blip r:embed="rId2"/>
              </a:buBlip>
              <a:defRPr/>
            </a:pPr>
            <a:r>
              <a:rPr lang="en-US" dirty="0" smtClean="0">
                <a:latin typeface="Times New Roman" pitchFamily="18" charset="0"/>
              </a:rPr>
              <a:t> Follows a white box testing (Logic of the program).</a:t>
            </a:r>
          </a:p>
          <a:p>
            <a:pPr marL="457200" indent="-457200" fontAlgn="auto">
              <a:spcBef>
                <a:spcPct val="50000"/>
              </a:spcBef>
              <a:spcAft>
                <a:spcPts val="0"/>
              </a:spcAft>
              <a:buClr>
                <a:schemeClr val="hlink"/>
              </a:buClr>
              <a:buSzPct val="70000"/>
              <a:buFontTx/>
              <a:buBlip>
                <a:blip r:embed="rId2"/>
              </a:buBlip>
              <a:defRPr/>
            </a:pPr>
            <a:r>
              <a:rPr lang="en-US" dirty="0" smtClean="0">
                <a:latin typeface="Times New Roman" pitchFamily="18" charset="0"/>
              </a:rPr>
              <a:t> Done by developers.</a:t>
            </a:r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023938" indent="463550">
              <a:buClr>
                <a:schemeClr val="tx1"/>
              </a:buClr>
            </a:pPr>
            <a:r>
              <a:rPr lang="en-US" b="1" dirty="0" smtClean="0"/>
              <a:t>Integration testing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Blip>
                <a:blip r:embed="rId2"/>
              </a:buBlip>
              <a:defRPr/>
            </a:pPr>
            <a:r>
              <a:rPr lang="en-US" dirty="0" smtClean="0">
                <a:latin typeface="Times New Roman" pitchFamily="18" charset="0"/>
              </a:rPr>
              <a:t> Once all the modules have been unit tested, integration  testing is performed.</a:t>
            </a:r>
          </a:p>
          <a:p>
            <a:pPr>
              <a:buBlip>
                <a:blip r:embed="rId2"/>
              </a:buBlip>
              <a:defRPr/>
            </a:pPr>
            <a:r>
              <a:rPr lang="en-US" dirty="0" smtClean="0">
                <a:latin typeface="Times New Roman" pitchFamily="18" charset="0"/>
              </a:rPr>
              <a:t> It is systematic testing.</a:t>
            </a:r>
          </a:p>
          <a:p>
            <a:pPr>
              <a:buBlip>
                <a:blip r:embed="rId2"/>
              </a:buBlip>
              <a:defRPr/>
            </a:pPr>
            <a:r>
              <a:rPr lang="en-US" dirty="0" smtClean="0">
                <a:latin typeface="Times New Roman" pitchFamily="18" charset="0"/>
              </a:rPr>
              <a:t> Produce tests to identify errors associated with interfacing.</a:t>
            </a:r>
          </a:p>
          <a:p>
            <a:pPr>
              <a:buNone/>
              <a:defRPr/>
            </a:pPr>
            <a:r>
              <a:rPr lang="en-US" dirty="0" smtClean="0">
                <a:solidFill>
                  <a:srgbClr val="FF9900"/>
                </a:solidFill>
                <a:latin typeface="Times New Roman" pitchFamily="18" charset="0"/>
              </a:rPr>
              <a:t>              </a:t>
            </a:r>
            <a:r>
              <a:rPr lang="en-US" sz="2800" b="1" dirty="0" smtClean="0">
                <a:latin typeface="Times New Roman" pitchFamily="18" charset="0"/>
              </a:rPr>
              <a:t>Types:</a:t>
            </a:r>
            <a:r>
              <a:rPr lang="en-US" dirty="0" smtClean="0">
                <a:solidFill>
                  <a:srgbClr val="FF9900"/>
                </a:solidFill>
                <a:latin typeface="Times New Roman" pitchFamily="18" charset="0"/>
              </a:rPr>
              <a:t> </a:t>
            </a:r>
          </a:p>
          <a:p>
            <a:pPr lvl="4">
              <a:buClr>
                <a:schemeClr val="accent4"/>
              </a:buClr>
              <a:buBlip>
                <a:blip r:embed="rId3"/>
              </a:buBlip>
              <a:defRPr/>
            </a:pPr>
            <a:r>
              <a:rPr lang="en-US" sz="2600" dirty="0" smtClean="0">
                <a:latin typeface="Times New Roman" pitchFamily="18" charset="0"/>
              </a:rPr>
              <a:t>   Big Bang Integration testing</a:t>
            </a:r>
          </a:p>
          <a:p>
            <a:pPr lvl="4">
              <a:buClr>
                <a:schemeClr val="accent4"/>
              </a:buClr>
              <a:buBlip>
                <a:blip r:embed="rId3"/>
              </a:buBlip>
              <a:defRPr/>
            </a:pPr>
            <a:r>
              <a:rPr lang="en-US" sz="2600" dirty="0" smtClean="0">
                <a:latin typeface="Times New Roman" pitchFamily="18" charset="0"/>
              </a:rPr>
              <a:t>   Top Down Integration testing</a:t>
            </a:r>
          </a:p>
          <a:p>
            <a:pPr lvl="4">
              <a:buClr>
                <a:schemeClr val="accent4"/>
              </a:buClr>
              <a:buBlip>
                <a:blip r:embed="rId3"/>
              </a:buBlip>
              <a:defRPr/>
            </a:pPr>
            <a:r>
              <a:rPr lang="en-US" sz="2600" dirty="0" smtClean="0">
                <a:latin typeface="Times New Roman" pitchFamily="18" charset="0"/>
              </a:rPr>
              <a:t>   Bottom Up Integration testing</a:t>
            </a:r>
          </a:p>
          <a:p>
            <a:pPr lvl="4">
              <a:buClr>
                <a:schemeClr val="accent4"/>
              </a:buClr>
              <a:buBlip>
                <a:blip r:embed="rId3"/>
              </a:buBlip>
              <a:defRPr/>
            </a:pPr>
            <a:r>
              <a:rPr lang="en-US" sz="2600" dirty="0" smtClean="0">
                <a:latin typeface="Times New Roman" pitchFamily="18" charset="0"/>
              </a:rPr>
              <a:t>   Mixed Integration testing</a:t>
            </a:r>
          </a:p>
          <a:p>
            <a:pPr>
              <a:buNone/>
              <a:defRPr/>
            </a:pPr>
            <a:endParaRPr lang="en-US" dirty="0" smtClean="0">
              <a:latin typeface="Garamond" pitchFamily="18" charset="0"/>
            </a:endParaRPr>
          </a:p>
          <a:p>
            <a:pPr>
              <a:buNone/>
              <a:defRPr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/>
              <a:t>System testing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</a:rPr>
              <a:t>The system as a whole is tested to uncover requirement  errors.</a:t>
            </a:r>
          </a:p>
          <a:p>
            <a:r>
              <a:rPr lang="en-US" dirty="0" smtClean="0">
                <a:latin typeface="Times New Roman" pitchFamily="18" charset="0"/>
              </a:rPr>
              <a:t> Verifies that all system elements work properly and that overall system function and performance has been achieved.</a:t>
            </a:r>
          </a:p>
          <a:p>
            <a:r>
              <a:rPr lang="en-US" b="1" dirty="0" smtClean="0">
                <a:latin typeface="Times New Roman" pitchFamily="18" charset="0"/>
              </a:rPr>
              <a:t>Types:</a:t>
            </a:r>
          </a:p>
          <a:p>
            <a:pPr>
              <a:buFontTx/>
              <a:buBlip>
                <a:blip r:embed="rId2"/>
              </a:buBlip>
            </a:pPr>
            <a:r>
              <a:rPr lang="en-US" dirty="0" smtClean="0">
                <a:latin typeface="Times New Roman" pitchFamily="18" charset="0"/>
              </a:rPr>
              <a:t>   Alpha Testing</a:t>
            </a:r>
          </a:p>
          <a:p>
            <a:pPr>
              <a:buFontTx/>
              <a:buBlip>
                <a:blip r:embed="rId2"/>
              </a:buBlip>
            </a:pPr>
            <a:r>
              <a:rPr lang="en-US" dirty="0" smtClean="0">
                <a:latin typeface="Times New Roman" pitchFamily="18" charset="0"/>
              </a:rPr>
              <a:t>   Beta Testing</a:t>
            </a:r>
          </a:p>
          <a:p>
            <a:pPr>
              <a:buFontTx/>
              <a:buBlip>
                <a:blip r:embed="rId2"/>
              </a:buBlip>
            </a:pPr>
            <a:r>
              <a:rPr lang="en-US" dirty="0" smtClean="0">
                <a:latin typeface="Times New Roman" pitchFamily="18" charset="0"/>
              </a:rPr>
              <a:t>   Acceptance Testing</a:t>
            </a:r>
          </a:p>
          <a:p>
            <a:pPr>
              <a:buFontTx/>
              <a:buBlip>
                <a:blip r:embed="rId2"/>
              </a:buBlip>
            </a:pPr>
            <a:r>
              <a:rPr lang="en-US" dirty="0" smtClean="0">
                <a:latin typeface="Times New Roman" pitchFamily="18" charset="0"/>
              </a:rPr>
              <a:t>   Performance Testing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5973763"/>
          </a:xfrm>
        </p:spPr>
        <p:txBody>
          <a:bodyPr>
            <a:normAutofit fontScale="85000" lnSpcReduction="10000"/>
          </a:bodyPr>
          <a:lstStyle/>
          <a:p>
            <a:pPr>
              <a:buNone/>
              <a:defRPr/>
            </a:pPr>
            <a:r>
              <a:rPr lang="en-US" dirty="0" smtClean="0"/>
              <a:t> </a:t>
            </a:r>
          </a:p>
          <a:p>
            <a:pPr>
              <a:buNone/>
              <a:defRPr/>
            </a:pP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                         </a:t>
            </a:r>
            <a:r>
              <a:rPr lang="en-US" sz="3600" b="1" dirty="0" smtClean="0">
                <a:latin typeface="Calibri" pitchFamily="34" charset="0"/>
              </a:rPr>
              <a:t>Alpha Testing  </a:t>
            </a:r>
          </a:p>
          <a:p>
            <a:pPr>
              <a:buNone/>
              <a:defRPr/>
            </a:pPr>
            <a:r>
              <a:rPr lang="en-US" dirty="0" smtClean="0">
                <a:latin typeface="Times New Roman" pitchFamily="18" charset="0"/>
              </a:rPr>
              <a:t> It is carried out by the test team within the developing   organization .</a:t>
            </a:r>
          </a:p>
          <a:p>
            <a:pPr>
              <a:buNone/>
              <a:defRPr/>
            </a:pPr>
            <a:endParaRPr lang="en-US" sz="2000" dirty="0" smtClean="0">
              <a:latin typeface="Times New Roman" pitchFamily="18" charset="0"/>
            </a:endParaRPr>
          </a:p>
          <a:p>
            <a:pPr>
              <a:buNone/>
              <a:defRPr/>
            </a:pPr>
            <a:r>
              <a:rPr lang="en-US" sz="2000" dirty="0" smtClean="0"/>
              <a:t>			 </a:t>
            </a:r>
            <a:r>
              <a:rPr lang="en-US" sz="3600" b="1" dirty="0" smtClean="0">
                <a:latin typeface="Calibri" pitchFamily="34" charset="0"/>
              </a:rPr>
              <a:t>Beta Testing</a:t>
            </a:r>
          </a:p>
          <a:p>
            <a:pPr>
              <a:buNone/>
              <a:defRPr/>
            </a:pPr>
            <a:r>
              <a:rPr lang="en-US" dirty="0" smtClean="0">
                <a:latin typeface="Times New Roman" pitchFamily="18" charset="0"/>
              </a:rPr>
              <a:t>It is performed by a selected group of  friendly customers.</a:t>
            </a:r>
          </a:p>
          <a:p>
            <a:pPr>
              <a:buNone/>
              <a:defRPr/>
            </a:pPr>
            <a:endParaRPr lang="en-US" sz="2400" dirty="0" smtClean="0">
              <a:latin typeface="Times New Roman" pitchFamily="18" charset="0"/>
            </a:endParaRPr>
          </a:p>
          <a:p>
            <a:pPr>
              <a:buNone/>
              <a:defRPr/>
            </a:pPr>
            <a:r>
              <a:rPr lang="en-US" sz="2000" dirty="0" smtClean="0"/>
              <a:t> 			</a:t>
            </a:r>
            <a:r>
              <a:rPr lang="en-US" sz="3600" b="1" dirty="0" smtClean="0">
                <a:latin typeface="Calibri" pitchFamily="34" charset="0"/>
              </a:rPr>
              <a:t> Acceptance Testing</a:t>
            </a:r>
          </a:p>
          <a:p>
            <a:pPr>
              <a:buNone/>
              <a:defRPr/>
            </a:pPr>
            <a:r>
              <a:rPr lang="en-US" dirty="0" smtClean="0">
                <a:latin typeface="Times New Roman" pitchFamily="18" charset="0"/>
              </a:rPr>
              <a:t>It is performed by the customer to determine whether to accept or reject the delivery of the system.</a:t>
            </a:r>
          </a:p>
          <a:p>
            <a:pPr>
              <a:buNone/>
              <a:defRPr/>
            </a:pPr>
            <a:endParaRPr lang="en-US" dirty="0" smtClean="0">
              <a:latin typeface="Times New Roman" pitchFamily="18" charset="0"/>
            </a:endParaRPr>
          </a:p>
          <a:p>
            <a:pPr>
              <a:buNone/>
              <a:defRPr/>
            </a:pPr>
            <a:r>
              <a:rPr lang="en-US" sz="2000" dirty="0" smtClean="0"/>
              <a:t>                                     </a:t>
            </a:r>
            <a:r>
              <a:rPr lang="en-US" sz="3600" b="1" dirty="0" smtClean="0">
                <a:latin typeface="Calibri" pitchFamily="34" charset="0"/>
              </a:rPr>
              <a:t>Performance Testing</a:t>
            </a:r>
          </a:p>
          <a:p>
            <a:pPr>
              <a:buNone/>
              <a:defRPr/>
            </a:pPr>
            <a:r>
              <a:rPr lang="en-US" dirty="0" smtClean="0">
                <a:latin typeface="Times New Roman" pitchFamily="18" charset="0"/>
              </a:rPr>
              <a:t>It is carried out to check whether the system meets the nonfunctional requirements identified in the SRS document.</a:t>
            </a:r>
          </a:p>
          <a:p>
            <a:pPr>
              <a:buNone/>
              <a:defRPr/>
            </a:pPr>
            <a:r>
              <a:rPr lang="en-US" sz="2000" dirty="0" smtClean="0"/>
              <a:t>  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7239000" cy="1143000"/>
          </a:xfrm>
        </p:spPr>
        <p:txBody>
          <a:bodyPr>
            <a:noAutofit/>
          </a:bodyPr>
          <a:lstStyle/>
          <a:p>
            <a:r>
              <a:rPr lang="en-US" dirty="0" smtClean="0"/>
              <a:t> </a:t>
            </a:r>
            <a:r>
              <a:rPr lang="en-US" b="1" dirty="0" smtClean="0"/>
              <a:t>Types of Performance Testing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Blip>
                <a:blip r:embed="rId2"/>
              </a:buBlip>
              <a:defRPr/>
            </a:pPr>
            <a:r>
              <a:rPr lang="en-US" dirty="0" smtClean="0"/>
              <a:t>          </a:t>
            </a:r>
            <a:r>
              <a:rPr lang="en-US" dirty="0" smtClean="0">
                <a:latin typeface="Times New Roman" pitchFamily="18" charset="0"/>
              </a:rPr>
              <a:t>Stress Testing</a:t>
            </a:r>
          </a:p>
          <a:p>
            <a:pPr>
              <a:buBlip>
                <a:blip r:embed="rId2"/>
              </a:buBlip>
              <a:defRPr/>
            </a:pPr>
            <a:r>
              <a:rPr lang="en-US" dirty="0" smtClean="0">
                <a:latin typeface="Times New Roman" pitchFamily="18" charset="0"/>
              </a:rPr>
              <a:t>          Volume Testing</a:t>
            </a:r>
          </a:p>
          <a:p>
            <a:pPr>
              <a:buBlip>
                <a:blip r:embed="rId2"/>
              </a:buBlip>
              <a:defRPr/>
            </a:pPr>
            <a:r>
              <a:rPr lang="en-US" dirty="0" smtClean="0">
                <a:latin typeface="Times New Roman" pitchFamily="18" charset="0"/>
              </a:rPr>
              <a:t>          Configuration Testing</a:t>
            </a:r>
          </a:p>
          <a:p>
            <a:pPr>
              <a:buBlip>
                <a:blip r:embed="rId2"/>
              </a:buBlip>
              <a:defRPr/>
            </a:pPr>
            <a:r>
              <a:rPr lang="en-US" dirty="0" smtClean="0">
                <a:latin typeface="Times New Roman" pitchFamily="18" charset="0"/>
              </a:rPr>
              <a:t>          Compatibility Testing</a:t>
            </a:r>
          </a:p>
          <a:p>
            <a:pPr>
              <a:buBlip>
                <a:blip r:embed="rId2"/>
              </a:buBlip>
              <a:defRPr/>
            </a:pPr>
            <a:r>
              <a:rPr lang="en-US" dirty="0" smtClean="0">
                <a:latin typeface="Times New Roman" pitchFamily="18" charset="0"/>
              </a:rPr>
              <a:t>          Regression Testing</a:t>
            </a:r>
          </a:p>
          <a:p>
            <a:pPr>
              <a:buBlip>
                <a:blip r:embed="rId2"/>
              </a:buBlip>
              <a:defRPr/>
            </a:pPr>
            <a:r>
              <a:rPr lang="en-US" dirty="0" smtClean="0">
                <a:latin typeface="Times New Roman" pitchFamily="18" charset="0"/>
              </a:rPr>
              <a:t>          Recovery Testing</a:t>
            </a:r>
          </a:p>
          <a:p>
            <a:pPr>
              <a:buBlip>
                <a:blip r:embed="rId2"/>
              </a:buBlip>
              <a:defRPr/>
            </a:pPr>
            <a:r>
              <a:rPr lang="en-US" dirty="0" smtClean="0">
                <a:latin typeface="Times New Roman" pitchFamily="18" charset="0"/>
              </a:rPr>
              <a:t>          Maintenance Testing</a:t>
            </a:r>
          </a:p>
          <a:p>
            <a:pPr>
              <a:buBlip>
                <a:blip r:embed="rId2"/>
              </a:buBlip>
              <a:defRPr/>
            </a:pPr>
            <a:r>
              <a:rPr lang="en-US" dirty="0" smtClean="0">
                <a:latin typeface="Times New Roman" pitchFamily="18" charset="0"/>
              </a:rPr>
              <a:t>          Documentation Testing</a:t>
            </a:r>
          </a:p>
          <a:p>
            <a:pPr>
              <a:buBlip>
                <a:blip r:embed="rId2"/>
              </a:buBlip>
              <a:defRPr/>
            </a:pPr>
            <a:r>
              <a:rPr lang="en-US" dirty="0" smtClean="0">
                <a:latin typeface="Times New Roman" pitchFamily="18" charset="0"/>
              </a:rPr>
              <a:t>          Usability Testing</a:t>
            </a:r>
          </a:p>
          <a:p>
            <a:pPr>
              <a:buNone/>
              <a:defRPr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7239000" cy="1143000"/>
          </a:xfrm>
        </p:spPr>
        <p:txBody>
          <a:bodyPr/>
          <a:lstStyle/>
          <a:p>
            <a:r>
              <a:rPr lang="en-US" b="1" dirty="0" smtClean="0"/>
              <a:t>Conclusion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</a:rPr>
              <a:t> In order to be cost effective, the testing must be concentrated on areas where it will be most effective.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</a:rPr>
              <a:t> The testing should be planned such that when testing is stopped for whatever reason, the most effective testing in the time allotted has already been done.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</a:rPr>
              <a:t> The absence of an organizational testing policy may result in too much effort and money will be spent on testing, attempting to achieve a level of quality that is impossible or unnecessary.</a:t>
            </a:r>
          </a:p>
          <a:p>
            <a:pPr>
              <a:buFont typeface="Wingdings" pitchFamily="2" charset="2"/>
              <a:buChar char="§"/>
            </a:pPr>
            <a:endParaRPr lang="en-US" dirty="0" smtClean="0">
              <a:latin typeface="Times New Roman" pitchFamily="18" charset="0"/>
            </a:endParaRPr>
          </a:p>
          <a:p>
            <a:endParaRPr lang="en-US" dirty="0" smtClean="0"/>
          </a:p>
          <a:p>
            <a:pPr>
              <a:buFont typeface="Wingdings" pitchFamily="2" charset="2"/>
              <a:buChar char="§"/>
            </a:pPr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b="1" dirty="0" smtClean="0">
                <a:cs typeface="Times New Roman" pitchFamily="18" charset="0"/>
              </a:rPr>
              <a:t>Reference</a:t>
            </a:r>
            <a:endParaRPr lang="en-US" b="1" dirty="0"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hlinkClick r:id="rId2"/>
              </a:rPr>
              <a:t>www.google.com</a:t>
            </a:r>
            <a:endParaRPr lang="en-US" dirty="0" smtClean="0"/>
          </a:p>
          <a:p>
            <a:pPr>
              <a:defRPr/>
            </a:pPr>
            <a:r>
              <a:rPr lang="en-US" dirty="0" smtClean="0">
                <a:hlinkClick r:id="rId3"/>
              </a:rPr>
              <a:t>www.wikipedia.com</a:t>
            </a:r>
            <a:endParaRPr lang="en-US" dirty="0" smtClean="0"/>
          </a:p>
          <a:p>
            <a:pPr>
              <a:defRPr/>
            </a:pPr>
            <a:r>
              <a:rPr lang="en-US" dirty="0" smtClean="0">
                <a:hlinkClick r:id="rId4"/>
              </a:rPr>
              <a:t>www.studymafia.org</a:t>
            </a:r>
            <a:endParaRPr lang="en-US" dirty="0" smtClean="0"/>
          </a:p>
          <a:p>
            <a:pPr>
              <a:buFont typeface="Wingdings" pitchFamily="2" charset="2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2057400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en-US" dirty="0" smtClean="0"/>
              <a:t>                 </a:t>
            </a:r>
            <a:r>
              <a:rPr lang="en-US" sz="9600" dirty="0" smtClean="0"/>
              <a:t>Thanks</a:t>
            </a:r>
            <a:endParaRPr lang="en-US" sz="9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114</TotalTime>
  <Words>694</Words>
  <Application>Microsoft Office PowerPoint</Application>
  <PresentationFormat>On-screen Show (4:3)</PresentationFormat>
  <Paragraphs>154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Opulent</vt:lpstr>
      <vt:lpstr>Slide 1</vt:lpstr>
      <vt:lpstr>Content</vt:lpstr>
      <vt:lpstr>Introduction</vt:lpstr>
      <vt:lpstr>What is Software Testing?</vt:lpstr>
      <vt:lpstr>Objectives of testing</vt:lpstr>
      <vt:lpstr>         Error, Bug, Fault &amp; Failure</vt:lpstr>
      <vt:lpstr>Goals of Testing</vt:lpstr>
      <vt:lpstr>Testing  Methodologies</vt:lpstr>
      <vt:lpstr>Slide 9</vt:lpstr>
      <vt:lpstr>White-box Testing</vt:lpstr>
      <vt:lpstr>Black-box testing</vt:lpstr>
      <vt:lpstr>Software Testing lifecycle - Phases </vt:lpstr>
      <vt:lpstr>Requirements study </vt:lpstr>
      <vt:lpstr>Analysis &amp; Planning</vt:lpstr>
      <vt:lpstr>Slide 15</vt:lpstr>
      <vt:lpstr>Slide 16</vt:lpstr>
      <vt:lpstr>Testing Levels</vt:lpstr>
      <vt:lpstr>Unit testing</vt:lpstr>
      <vt:lpstr>Integration testing </vt:lpstr>
      <vt:lpstr>System testing </vt:lpstr>
      <vt:lpstr>Slide 21</vt:lpstr>
      <vt:lpstr> Types of Performance Testing </vt:lpstr>
      <vt:lpstr>Conclusion</vt:lpstr>
      <vt:lpstr>Reference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Testing  An overview</dc:title>
  <dc:creator>user</dc:creator>
  <cp:lastModifiedBy>vp </cp:lastModifiedBy>
  <cp:revision>20</cp:revision>
  <dcterms:created xsi:type="dcterms:W3CDTF">2006-08-16T00:00:00Z</dcterms:created>
  <dcterms:modified xsi:type="dcterms:W3CDTF">2017-11-20T06:59:28Z</dcterms:modified>
</cp:coreProperties>
</file>